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5"/>
  </p:notesMasterIdLst>
  <p:sldIdLst>
    <p:sldId id="262" r:id="rId6"/>
    <p:sldId id="256" r:id="rId7"/>
    <p:sldId id="265" r:id="rId8"/>
    <p:sldId id="266" r:id="rId9"/>
    <p:sldId id="264" r:id="rId10"/>
    <p:sldId id="263" r:id="rId11"/>
    <p:sldId id="260" r:id="rId12"/>
    <p:sldId id="25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B144C-F6CA-46D6-B14F-8EE7E75A803E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0485-E869-491E-BCA7-793A6987E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0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2013C88-1830-44BF-B25C-F9A9EC9DC4BF}" type="slidenum">
              <a:rPr lang="en-GB" altLang="en-U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EDD3424-5905-47A7-9E14-9ED8243C44CA}" type="slidenum">
              <a:rPr lang="en-GB" altLang="en-U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www.HumansNotRobots.co.uk</a:t>
            </a: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70F5762-57BE-43D0-B441-4512F2537675}" type="slidenum">
              <a:rPr lang="en-GB" altLang="en-U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4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89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11D8-3B0C-47B7-8DE8-D4594A837A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753F-CD4E-49EF-91C8-AA2D03C0CE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8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33D2-3223-4872-AA4C-86BB6A753C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C00B-0EED-4C18-BB3D-DA54B2AAAE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883C-CD26-45A5-B4E7-F5BA154283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0FBF-5768-49DB-8F56-2928AA26C3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4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1FD6-783D-4BB2-96F7-04C1B3076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EE12-288B-467F-BCA6-58FE333E5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223B-D489-4F8F-9351-DCBFDACDAB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BB0E-45C9-4FF3-8744-297AE19805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5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4CC3-7786-4C9D-9A36-B0A2D800A6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4886-AE8F-4D4D-920E-EAE57B54C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5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8312-668E-49F4-AE24-05321FEEF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C314-05BD-4A15-AFAC-780575302A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9B4C-4096-430D-9ED8-1FE503F2E7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F353-99A8-4FF5-A01D-432F7BA35F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7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32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8FAC-69EA-4CA4-AD43-6A439A72F0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7E82-976C-4ABA-BD2F-F6519B66AE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A130-DF26-48A5-A86B-70C45518A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F449-ABC3-4452-804E-83CBF20812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22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137C-7D69-427C-B743-A13158DD58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DB50-8799-437F-8D8E-EB37457AC8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77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11D8-3B0C-47B7-8DE8-D4594A837A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753F-CD4E-49EF-91C8-AA2D03C0CE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29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33D2-3223-4872-AA4C-86BB6A753C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C00B-0EED-4C18-BB3D-DA54B2AAAE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7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883C-CD26-45A5-B4E7-F5BA154283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0FBF-5768-49DB-8F56-2928AA26C3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3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1FD6-783D-4BB2-96F7-04C1B3076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EE12-288B-467F-BCA6-58FE333E5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4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223B-D489-4F8F-9351-DCBFDACDAB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BB0E-45C9-4FF3-8744-297AE19805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56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4CC3-7786-4C9D-9A36-B0A2D800A6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4886-AE8F-4D4D-920E-EAE57B54C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78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8312-668E-49F4-AE24-05321FEEF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C314-05BD-4A15-AFAC-780575302A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0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51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9B4C-4096-430D-9ED8-1FE503F2E7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F353-99A8-4FF5-A01D-432F7BA35F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44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8FAC-69EA-4CA4-AD43-6A439A72F0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7E82-976C-4ABA-BD2F-F6519B66AE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68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A130-DF26-48A5-A86B-70C45518A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F449-ABC3-4452-804E-83CBF20812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2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137C-7D69-427C-B743-A13158DD58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DB50-8799-437F-8D8E-EB37457AC8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75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11D8-3B0C-47B7-8DE8-D4594A837A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753F-CD4E-49EF-91C8-AA2D03C0CE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3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33D2-3223-4872-AA4C-86BB6A753C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C00B-0EED-4C18-BB3D-DA54B2AAAE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57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883C-CD26-45A5-B4E7-F5BA154283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0FBF-5768-49DB-8F56-2928AA26C3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69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1FD6-783D-4BB2-96F7-04C1B3076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EE12-288B-467F-BCA6-58FE333E5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7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223B-D489-4F8F-9351-DCBFDACDAB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BB0E-45C9-4FF3-8744-297AE19805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40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4CC3-7786-4C9D-9A36-B0A2D800A6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4886-AE8F-4D4D-920E-EAE57B54C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5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99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8312-668E-49F4-AE24-05321FEEF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C314-05BD-4A15-AFAC-780575302A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38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9B4C-4096-430D-9ED8-1FE503F2E7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F353-99A8-4FF5-A01D-432F7BA35F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0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8FAC-69EA-4CA4-AD43-6A439A72F0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7E82-976C-4ABA-BD2F-F6519B66AE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14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A130-DF26-48A5-A86B-70C45518A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F449-ABC3-4452-804E-83CBF20812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2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137C-7D69-427C-B743-A13158DD58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DB50-8799-437F-8D8E-EB37457AC8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00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696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8856" name="Picture 8" descr="bolton_spectru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</p:spPr>
      </p:pic>
      <p:pic>
        <p:nvPicPr>
          <p:cNvPr id="78857" name="Picture 9" descr="Bolton Council 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5522913"/>
            <a:ext cx="1824037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51172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943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61867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008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8332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91602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267586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14748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544462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765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017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4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5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5C11-165D-4196-B7FE-69904FF8834C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9235-0765-4020-A767-79F50826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A6C7B-7D85-48FC-8A51-56DB486C32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EF4B5-42DB-4155-8CC5-C5C84C179C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A6C7B-7D85-48FC-8A51-56DB486C32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EF4B5-42DB-4155-8CC5-C5C84C179C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A6C7B-7D85-48FC-8A51-56DB486C32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EF4B5-42DB-4155-8CC5-C5C84C179C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89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371600"/>
          </a:xfrm>
          <a:noFill/>
          <a:ln/>
        </p:spPr>
        <p:txBody>
          <a:bodyPr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Comic Strip </a:t>
            </a:r>
            <a:b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Conversations</a:t>
            </a:r>
            <a:endParaRPr lang="en-GB" sz="36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10660" name="Text Box 36"/>
          <p:cNvSpPr txBox="1">
            <a:spLocks noChangeArrowheads="1"/>
          </p:cNvSpPr>
          <p:nvPr/>
        </p:nvSpPr>
        <p:spPr bwMode="auto">
          <a:xfrm>
            <a:off x="5158298" y="4241899"/>
            <a:ext cx="417123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itchFamily="34" charset="0"/>
              </a:rPr>
              <a:t>What</a:t>
            </a:r>
            <a:r>
              <a:rPr lang="en-GB" b="1" dirty="0" smtClean="0">
                <a:latin typeface="Century Gothic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A comic strip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About a specific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Showing different emotional reactions, thought and speech bubbles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latin typeface="Century Gothic" pitchFamily="34" charset="0"/>
              </a:rPr>
              <a:t>Moving from </a:t>
            </a:r>
            <a:r>
              <a:rPr lang="en-GB" i="1" u="sng" dirty="0" smtClean="0">
                <a:latin typeface="Century Gothic" pitchFamily="34" charset="0"/>
              </a:rPr>
              <a:t>description</a:t>
            </a:r>
            <a:r>
              <a:rPr lang="en-GB" i="1" dirty="0" smtClean="0">
                <a:latin typeface="Century Gothic" pitchFamily="34" charset="0"/>
              </a:rPr>
              <a:t> to </a:t>
            </a:r>
            <a:r>
              <a:rPr lang="en-GB" i="1" u="sng" dirty="0" smtClean="0">
                <a:latin typeface="Century Gothic" pitchFamily="34" charset="0"/>
              </a:rPr>
              <a:t>perception</a:t>
            </a:r>
            <a:r>
              <a:rPr lang="en-GB" i="1" dirty="0" smtClean="0">
                <a:latin typeface="Century Gothic" pitchFamily="34" charset="0"/>
              </a:rPr>
              <a:t>.</a:t>
            </a:r>
          </a:p>
          <a:p>
            <a:endParaRPr lang="en-GB" sz="2000" dirty="0">
              <a:latin typeface="Century Gothic" pitchFamily="34" charset="0"/>
            </a:endParaRPr>
          </a:p>
        </p:txBody>
      </p:sp>
      <p:sp>
        <p:nvSpPr>
          <p:cNvPr id="410661" name="Text Box 37"/>
          <p:cNvSpPr txBox="1">
            <a:spLocks noChangeArrowheads="1"/>
          </p:cNvSpPr>
          <p:nvPr/>
        </p:nvSpPr>
        <p:spPr bwMode="auto">
          <a:xfrm>
            <a:off x="251520" y="908720"/>
            <a:ext cx="404790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itchFamily="34" charset="0"/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To explore a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To explore consequences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To </a:t>
            </a:r>
            <a:r>
              <a:rPr lang="en-GB" dirty="0">
                <a:latin typeface="Century Gothic" pitchFamily="34" charset="0"/>
              </a:rPr>
              <a:t>explain what other people…</a:t>
            </a:r>
          </a:p>
          <a:p>
            <a:r>
              <a:rPr lang="en-GB" dirty="0">
                <a:latin typeface="Century Gothic" pitchFamily="34" charset="0"/>
              </a:rPr>
              <a:t>- </a:t>
            </a:r>
            <a:r>
              <a:rPr lang="en-GB" dirty="0" smtClean="0">
                <a:latin typeface="Century Gothic" pitchFamily="34" charset="0"/>
              </a:rPr>
              <a:t>do</a:t>
            </a:r>
            <a:endParaRPr lang="en-GB" dirty="0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want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entury Gothic" pitchFamily="34" charset="0"/>
              </a:rPr>
              <a:t>- feel</a:t>
            </a:r>
            <a:endParaRPr lang="en-GB" dirty="0">
              <a:solidFill>
                <a:prstClr val="black"/>
              </a:solidFill>
              <a:latin typeface="Century Gothic" pitchFamily="34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entury Gothic" pitchFamily="34" charset="0"/>
              </a:rPr>
              <a:t>- think</a:t>
            </a:r>
          </a:p>
          <a:p>
            <a:pPr>
              <a:buFontTx/>
              <a:buChar char="-"/>
            </a:pPr>
            <a:endParaRPr lang="en-GB" sz="2000" dirty="0">
              <a:latin typeface="Century Gothic" pitchFamily="34" charset="0"/>
            </a:endParaRPr>
          </a:p>
        </p:txBody>
      </p:sp>
      <p:sp>
        <p:nvSpPr>
          <p:cNvPr id="410662" name="Text Box 38"/>
          <p:cNvSpPr txBox="1">
            <a:spLocks noChangeArrowheads="1"/>
          </p:cNvSpPr>
          <p:nvPr/>
        </p:nvSpPr>
        <p:spPr bwMode="auto">
          <a:xfrm>
            <a:off x="6483047" y="2363653"/>
            <a:ext cx="15167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itchFamily="34" charset="0"/>
              </a:rPr>
              <a:t>Where?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entury Gothic" pitchFamily="34" charset="0"/>
              </a:rPr>
              <a:t>I</a:t>
            </a:r>
            <a:r>
              <a:rPr lang="en-GB" dirty="0" smtClean="0">
                <a:latin typeface="Century Gothic" pitchFamily="34" charset="0"/>
              </a:rPr>
              <a:t>n </a:t>
            </a:r>
            <a:r>
              <a:rPr lang="en-GB" dirty="0">
                <a:latin typeface="Century Gothic" pitchFamily="34" charset="0"/>
              </a:rPr>
              <a:t>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entury Gothic" pitchFamily="34" charset="0"/>
              </a:rPr>
              <a:t>A</a:t>
            </a:r>
            <a:r>
              <a:rPr lang="en-GB" dirty="0" smtClean="0">
                <a:latin typeface="Century Gothic" pitchFamily="34" charset="0"/>
              </a:rPr>
              <a:t>t </a:t>
            </a:r>
            <a:r>
              <a:rPr lang="en-GB" dirty="0">
                <a:latin typeface="Century Gothic" pitchFamily="34" charset="0"/>
              </a:rPr>
              <a:t>home</a:t>
            </a:r>
          </a:p>
          <a:p>
            <a:endParaRPr lang="en-GB" sz="2000" dirty="0">
              <a:latin typeface="Century Gothic" pitchFamily="34" charset="0"/>
            </a:endParaRPr>
          </a:p>
        </p:txBody>
      </p:sp>
      <p:sp>
        <p:nvSpPr>
          <p:cNvPr id="410663" name="Text Box 39"/>
          <p:cNvSpPr txBox="1">
            <a:spLocks noChangeArrowheads="1"/>
          </p:cNvSpPr>
          <p:nvPr/>
        </p:nvSpPr>
        <p:spPr bwMode="auto">
          <a:xfrm>
            <a:off x="412751" y="4293096"/>
            <a:ext cx="423125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itchFamily="34" charset="0"/>
              </a:rPr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itchFamily="34" charset="0"/>
              </a:rPr>
              <a:t>For pupils with </a:t>
            </a:r>
            <a:r>
              <a:rPr lang="en-GB" dirty="0" smtClean="0">
                <a:latin typeface="Century Gothic" pitchFamily="34" charset="0"/>
              </a:rPr>
              <a:t>emotional- social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For pupils who struggle with more abstract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For students who need to ‘vent’</a:t>
            </a:r>
            <a:endParaRPr lang="en-GB" dirty="0"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Drawn with Staff / Parents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Drawn by pupil / adults</a:t>
            </a:r>
            <a:endParaRPr lang="en-GB" dirty="0">
              <a:latin typeface="Century Gothic" pitchFamily="34" charset="0"/>
            </a:endParaRPr>
          </a:p>
          <a:p>
            <a:endParaRPr lang="en-GB" sz="2000" dirty="0">
              <a:latin typeface="Century Gothic" pitchFamily="34" charset="0"/>
            </a:endParaRPr>
          </a:p>
        </p:txBody>
      </p:sp>
      <p:sp>
        <p:nvSpPr>
          <p:cNvPr id="410664" name="Text Box 40"/>
          <p:cNvSpPr txBox="1">
            <a:spLocks noChangeArrowheads="1"/>
          </p:cNvSpPr>
          <p:nvPr/>
        </p:nvSpPr>
        <p:spPr bwMode="auto">
          <a:xfrm>
            <a:off x="4789283" y="561454"/>
            <a:ext cx="33970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itchFamily="34" charset="0"/>
              </a:rPr>
              <a:t>When?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After a specific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itchFamily="34" charset="0"/>
              </a:rPr>
              <a:t>Before a specific situation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410665" name="Picture 41" descr="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813" y="3861048"/>
            <a:ext cx="685800" cy="68580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410666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5383"/>
            <a:ext cx="800100" cy="66675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410667" name="Picture 43" descr="wh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6788" y="260350"/>
            <a:ext cx="685800" cy="68580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410668" name="Picture 44" descr="whe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3525" y="2152650"/>
            <a:ext cx="638175" cy="63817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410670" name="Picture 46" descr="what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4005064"/>
            <a:ext cx="685800" cy="68580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4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60" grpId="0"/>
      <p:bldP spid="410661" grpId="0"/>
      <p:bldP spid="410662" grpId="0"/>
      <p:bldP spid="410663" grpId="0"/>
      <p:bldP spid="4106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220843" y="316468"/>
            <a:ext cx="8496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u="sng" dirty="0">
                <a:solidFill>
                  <a:srgbClr val="000000"/>
                </a:solidFill>
                <a:latin typeface="Century Gothic" pitchFamily="34" charset="0"/>
              </a:rPr>
              <a:t>‘</a:t>
            </a:r>
            <a:r>
              <a:rPr lang="en-GB" altLang="en-US" b="1" u="sng" dirty="0">
                <a:solidFill>
                  <a:srgbClr val="000000"/>
                </a:solidFill>
                <a:latin typeface="Century Gothic" pitchFamily="34" charset="0"/>
              </a:rPr>
              <a:t>Comic</a:t>
            </a:r>
            <a:r>
              <a:rPr lang="en-GB" altLang="en-US" sz="1600" b="1" u="sng" dirty="0">
                <a:solidFill>
                  <a:srgbClr val="000000"/>
                </a:solidFill>
                <a:latin typeface="Century Gothic" pitchFamily="34" charset="0"/>
              </a:rPr>
              <a:t> Strip Conversations</a:t>
            </a:r>
            <a:r>
              <a:rPr lang="en-GB" altLang="en-US" sz="1400" b="1" u="sng" dirty="0">
                <a:solidFill>
                  <a:srgbClr val="000000"/>
                </a:solidFill>
                <a:latin typeface="Century Gothic" pitchFamily="34" charset="0"/>
              </a:rPr>
              <a:t>’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5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5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052736"/>
            <a:ext cx="4117975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Take a past or future event.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500" dirty="0">
              <a:solidFill>
                <a:prstClr val="black"/>
              </a:solidFill>
              <a:latin typeface="Century Gothic" pitchFamily="34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Ask the student to </a:t>
            </a:r>
            <a:r>
              <a:rPr lang="en-GB" altLang="en-US" sz="1500" i="1" dirty="0" smtClean="0">
                <a:solidFill>
                  <a:prstClr val="black"/>
                </a:solidFill>
                <a:latin typeface="Century Gothic" pitchFamily="34" charset="0"/>
              </a:rPr>
              <a:t>describe</a:t>
            </a: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 it in their own words.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You could also use any reports / statements from other people involved.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500" dirty="0">
              <a:solidFill>
                <a:prstClr val="black"/>
              </a:solidFill>
              <a:latin typeface="Century Gothic" pitchFamily="34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Break the situation down into around 6 – 8 stages. 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Draw pictures that </a:t>
            </a:r>
            <a:r>
              <a:rPr lang="en-GB" altLang="en-US" sz="1500" i="1" dirty="0" smtClean="0">
                <a:solidFill>
                  <a:prstClr val="black"/>
                </a:solidFill>
                <a:latin typeface="Century Gothic" pitchFamily="34" charset="0"/>
              </a:rPr>
              <a:t>show</a:t>
            </a: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 what happened including anything that was said.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500" dirty="0">
              <a:solidFill>
                <a:prstClr val="black"/>
              </a:solidFill>
              <a:latin typeface="Century Gothic" pitchFamily="34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5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From there – working with the student but as a mentor rather than equal partner - colour code what was said according to emotions.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500" dirty="0">
              <a:solidFill>
                <a:prstClr val="black"/>
              </a:solidFill>
              <a:latin typeface="Century Gothic" pitchFamily="34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500" dirty="0" smtClean="0">
                <a:solidFill>
                  <a:prstClr val="black"/>
                </a:solidFill>
                <a:latin typeface="Century Gothic" pitchFamily="34" charset="0"/>
              </a:rPr>
              <a:t>From there, add any possible thoughts</a:t>
            </a: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500" dirty="0">
              <a:solidFill>
                <a:prstClr val="black"/>
              </a:solidFill>
              <a:latin typeface="Century Gothic" pitchFamily="34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5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15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altLang="en-US" sz="15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 rotWithShape="1">
          <a:blip r:embed="rId3"/>
          <a:srcRect l="38788" t="22798" r="38346" b="20475"/>
          <a:stretch/>
        </p:blipFill>
        <p:spPr bwMode="auto">
          <a:xfrm rot="21421833">
            <a:off x="4911147" y="616707"/>
            <a:ext cx="2892871" cy="388944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32790" r="38252" b="38513"/>
          <a:stretch>
            <a:fillRect/>
          </a:stretch>
        </p:blipFill>
        <p:spPr bwMode="auto">
          <a:xfrm rot="209937">
            <a:off x="5423386" y="4176712"/>
            <a:ext cx="3218456" cy="2282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44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73561"/>
            <a:ext cx="712879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728" y="116632"/>
            <a:ext cx="821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Responsive</a:t>
            </a:r>
            <a:r>
              <a:rPr lang="en-GB" dirty="0" smtClean="0">
                <a:latin typeface="Century Gothic" panose="020B0502020202020204" pitchFamily="34" charset="0"/>
              </a:rPr>
              <a:t> - To reflect on a situation, to restore a relationship…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5672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1" y="1196752"/>
            <a:ext cx="875117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11" y="332656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Typical Colour Coding…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9968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9512" y="485964"/>
            <a:ext cx="8640638" cy="5967224"/>
            <a:chOff x="1200" y="1200"/>
            <a:chExt cx="3602" cy="2456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200" y="1200"/>
              <a:ext cx="3600" cy="12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313" y="1266"/>
              <a:ext cx="898" cy="499"/>
            </a:xfrm>
            <a:prstGeom prst="wedgeEllipseCallout">
              <a:avLst>
                <a:gd name="adj1" fmla="val -42500"/>
                <a:gd name="adj2" fmla="val 79458"/>
              </a:avLst>
            </a:prstGeom>
            <a:solidFill>
              <a:srgbClr val="FFFFFF"/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Hi Jane, shall we play another game of cards.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90" y="1407"/>
              <a:ext cx="720" cy="725"/>
            </a:xfrm>
            <a:prstGeom prst="cloudCallout">
              <a:avLst>
                <a:gd name="adj1" fmla="val 73333"/>
                <a:gd name="adj2" fmla="val -7792"/>
              </a:avLst>
            </a:prstGeom>
            <a:solidFill>
              <a:srgbClr val="FFFFFF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I really like Jane.  I want  her to go to the cinema with me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2731" y="1771"/>
              <a:ext cx="704" cy="465"/>
            </a:xfrm>
            <a:prstGeom prst="wedgeEllipseCallout">
              <a:avLst>
                <a:gd name="adj1" fmla="val 80769"/>
                <a:gd name="adj2" fmla="val -3935"/>
              </a:avLst>
            </a:prstGeom>
            <a:solidFill>
              <a:srgbClr val="FFFFFF"/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Hi, yes that would be fun.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962" y="1200"/>
              <a:ext cx="823" cy="1142"/>
            </a:xfrm>
            <a:prstGeom prst="cloudCallout">
              <a:avLst>
                <a:gd name="adj1" fmla="val -63357"/>
                <a:gd name="adj2" fmla="val 1355"/>
              </a:avLst>
            </a:prstGeom>
            <a:solidFill>
              <a:srgbClr val="FFFFFF"/>
            </a:solidFill>
            <a:ln w="190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Like Tim but Sometimes he follows me around too much. I want to speak to other people. I need to tell him.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202" y="2432"/>
              <a:ext cx="3600" cy="12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312" y="2472"/>
              <a:ext cx="524" cy="859"/>
            </a:xfrm>
            <a:prstGeom prst="cloudCallout">
              <a:avLst>
                <a:gd name="adj1" fmla="val 63724"/>
                <a:gd name="adj2" fmla="val 12390"/>
              </a:avLst>
            </a:prstGeom>
            <a:solidFill>
              <a:srgbClr val="FFFFFF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I want to spend more time with Jane…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809" y="2562"/>
              <a:ext cx="973" cy="576"/>
            </a:xfrm>
            <a:prstGeom prst="cloudCallout">
              <a:avLst>
                <a:gd name="adj1" fmla="val -57826"/>
                <a:gd name="adj2" fmla="val 24291"/>
              </a:avLst>
            </a:prstGeom>
            <a:solidFill>
              <a:srgbClr val="FFFFFF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Help!  He’s asked this very suddenly.  I don’t know him.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2089" y="2563"/>
              <a:ext cx="748" cy="504"/>
            </a:xfrm>
            <a:prstGeom prst="wedgeEllipseCallout">
              <a:avLst>
                <a:gd name="adj1" fmla="val -39704"/>
                <a:gd name="adj2" fmla="val 69843"/>
              </a:avLst>
            </a:prstGeom>
            <a:solidFill>
              <a:srgbClr val="FFFFFF"/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Will </a:t>
              </a:r>
              <a:r>
                <a:rPr lang="en-US" sz="1400" dirty="0" smtClean="0">
                  <a:solidFill>
                    <a:srgbClr val="000000"/>
                  </a:solidFill>
                </a:rPr>
                <a:t>you come round to my house?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986" y="2563"/>
              <a:ext cx="495" cy="503"/>
            </a:xfrm>
            <a:prstGeom prst="wedgeEllipseCallout">
              <a:avLst>
                <a:gd name="adj1" fmla="val 57263"/>
                <a:gd name="adj2" fmla="val 55704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Stop stalking me!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5" descr="Com S boy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" y="1824"/>
              <a:ext cx="292" cy="564"/>
            </a:xfrm>
            <a:prstGeom prst="rect">
              <a:avLst/>
            </a:prstGeom>
            <a:noFill/>
          </p:spPr>
        </p:pic>
        <p:pic>
          <p:nvPicPr>
            <p:cNvPr id="16" name="Picture 16" descr="Com S boy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4" y="3024"/>
              <a:ext cx="295" cy="569"/>
            </a:xfrm>
            <a:prstGeom prst="rect">
              <a:avLst/>
            </a:prstGeom>
            <a:noFill/>
          </p:spPr>
        </p:pic>
        <p:pic>
          <p:nvPicPr>
            <p:cNvPr id="17" name="Picture 17" descr="Comic S girl 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1776"/>
              <a:ext cx="245" cy="566"/>
            </a:xfrm>
            <a:prstGeom prst="rect">
              <a:avLst/>
            </a:prstGeom>
            <a:noFill/>
          </p:spPr>
        </p:pic>
        <p:pic>
          <p:nvPicPr>
            <p:cNvPr id="18" name="Picture 18" descr="Comic S girl 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2" y="3024"/>
              <a:ext cx="245" cy="566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168728" y="116632"/>
            <a:ext cx="821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Responsive</a:t>
            </a:r>
            <a:r>
              <a:rPr lang="en-GB" dirty="0" smtClean="0">
                <a:latin typeface="Century Gothic" panose="020B0502020202020204" pitchFamily="34" charset="0"/>
              </a:rPr>
              <a:t> - To reflect on a situation, to restore a relationship…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13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http://www.speech-therapy.org/Images/Comic_strip_2_small.jpg"/>
          <p:cNvPicPr>
            <a:picLocks noChangeAspect="1" noChangeArrowheads="1"/>
          </p:cNvPicPr>
          <p:nvPr/>
        </p:nvPicPr>
        <p:blipFill rotWithShape="1">
          <a:blip r:embed="rId2" cstate="print"/>
          <a:srcRect b="13542"/>
          <a:stretch/>
        </p:blipFill>
        <p:spPr bwMode="auto">
          <a:xfrm>
            <a:off x="2555776" y="44624"/>
            <a:ext cx="5544616" cy="6713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8729" y="116632"/>
            <a:ext cx="224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Pro-active</a:t>
            </a:r>
            <a:r>
              <a:rPr lang="en-GB" dirty="0" smtClean="0"/>
              <a:t> – to talk through a change…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499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Situation:</a:t>
            </a:r>
          </a:p>
          <a:p>
            <a:pPr algn="just"/>
            <a:endParaRPr lang="en-GB" dirty="0">
              <a:latin typeface="Comic Sans MS" panose="030F0702030302020204" pitchFamily="66" charset="0"/>
            </a:endParaRP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William was asked by his music teacher to take a drum to the other music classroom. </a:t>
            </a:r>
          </a:p>
          <a:p>
            <a:pPr algn="just"/>
            <a:endParaRPr lang="en-GB" dirty="0">
              <a:latin typeface="Comic Sans MS" panose="030F0702030302020204" pitchFamily="66" charset="0"/>
            </a:endParaRP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On his way down the corridor he met Joe. Joe was on his way to get a replacement lunch ticket. It is period 4 and lunch takes place next. Joe usually gets on OK with William. They have known each other since primary school.</a:t>
            </a:r>
          </a:p>
          <a:p>
            <a:pPr algn="just"/>
            <a:endParaRPr lang="en-GB" dirty="0">
              <a:latin typeface="Comic Sans MS" panose="030F0702030302020204" pitchFamily="66" charset="0"/>
            </a:endParaRP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William blocked Joe’s way and started banging the drum. Joe became angry and tried to snatch the drum off him.</a:t>
            </a:r>
          </a:p>
          <a:p>
            <a:pPr algn="just"/>
            <a:endParaRPr lang="en-GB" dirty="0">
              <a:latin typeface="Comic Sans MS" panose="030F0702030302020204" pitchFamily="66" charset="0"/>
            </a:endParaRP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This disrupted the Mr Smith’s drama lesson. Mr Smith gave both boys a detention.</a:t>
            </a:r>
          </a:p>
          <a:p>
            <a:pPr algn="just"/>
            <a:endParaRPr lang="en-GB" dirty="0">
              <a:latin typeface="Comic Sans MS" panose="030F0702030302020204" pitchFamily="66" charset="0"/>
            </a:endParaRP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William is very upset at the detention because he insists it was a joke. He is adamant he won’t be doing it. William is also fearful Joe will target him – he blames Joe for the incident.</a:t>
            </a:r>
          </a:p>
        </p:txBody>
      </p:sp>
    </p:spTree>
    <p:extLst>
      <p:ext uri="{BB962C8B-B14F-4D97-AF65-F5344CB8AC3E}">
        <p14:creationId xmlns:p14="http://schemas.microsoft.com/office/powerpoint/2010/main" val="29748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250825" y="404664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u="sng">
                <a:solidFill>
                  <a:srgbClr val="000000"/>
                </a:solidFill>
                <a:latin typeface="Century Gothic" pitchFamily="34" charset="0"/>
              </a:rPr>
              <a:t>‘Comic Strip Conversations’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500" b="1">
              <a:solidFill>
                <a:srgbClr val="000000"/>
              </a:solidFill>
              <a:latin typeface="Century Gothic" pitchFamily="34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5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4613" r="15840" b="10461"/>
          <a:stretch>
            <a:fillRect/>
          </a:stretch>
        </p:blipFill>
        <p:spPr bwMode="auto">
          <a:xfrm>
            <a:off x="803275" y="1050777"/>
            <a:ext cx="7502525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8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t="14368" r="15891" b="10181"/>
          <a:stretch>
            <a:fillRect/>
          </a:stretch>
        </p:blipFill>
        <p:spPr bwMode="auto">
          <a:xfrm>
            <a:off x="803275" y="1050777"/>
            <a:ext cx="7502525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250825" y="404664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u="sng">
                <a:solidFill>
                  <a:srgbClr val="000000"/>
                </a:solidFill>
                <a:latin typeface="Century Gothic" pitchFamily="34" charset="0"/>
              </a:rPr>
              <a:t>‘Comic Strip Conversations’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500" b="1">
              <a:solidFill>
                <a:srgbClr val="000000"/>
              </a:solidFill>
              <a:latin typeface="Century Gothic" pitchFamily="34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500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39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emispher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Hemisphe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misphe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misphe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misphe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misphe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misphe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misphe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misphe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misphere 8">
        <a:dk1>
          <a:srgbClr val="000000"/>
        </a:dk1>
        <a:lt1>
          <a:srgbClr val="FFFFCC"/>
        </a:lt1>
        <a:dk2>
          <a:srgbClr val="660066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481</Words>
  <Application>Microsoft Office PowerPoint</Application>
  <PresentationFormat>On-screen Show (4:3)</PresentationFormat>
  <Paragraphs>70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Hemisphere</vt:lpstr>
      <vt:lpstr>Comic Strip  Conversations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grant</dc:creator>
  <cp:lastModifiedBy>Aimee</cp:lastModifiedBy>
  <cp:revision>12</cp:revision>
  <dcterms:created xsi:type="dcterms:W3CDTF">2014-02-20T15:40:27Z</dcterms:created>
  <dcterms:modified xsi:type="dcterms:W3CDTF">2015-05-24T22:53:26Z</dcterms:modified>
</cp:coreProperties>
</file>